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487" r:id="rId5"/>
    <p:sldId id="491" r:id="rId6"/>
    <p:sldId id="398" r:id="rId7"/>
    <p:sldId id="489" r:id="rId8"/>
    <p:sldId id="492" r:id="rId9"/>
    <p:sldId id="494" r:id="rId10"/>
    <p:sldId id="490" r:id="rId11"/>
    <p:sldId id="344" r:id="rId12"/>
    <p:sldId id="47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FF0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08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0088ABB-BBCD-4D47-ABB1-26ED975F6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361281-A6F1-436F-B54F-0EB631403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3B5C419-46CA-4D77-9455-5ED393A8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EB93-9B89-4E79-A949-7E4CC6580DE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48A9CDD-3F2A-44D8-BA2F-B63E09B94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1CF329B-E56D-42C1-AEC6-33AFCB6430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55F865-1A7C-4DB7-AC69-623A65BBF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0FE09-A080-42A8-BDC7-9A0CE9BC15B9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9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24AB2E7-A6C1-4751-9E73-D234B51112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BAFB983-57BA-4FF3-A172-536CCD51C9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7B0F7B7-A61C-4026-BAAC-D9D389429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FCBE5-EAD4-45E9-AF6D-AA2B114FA4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BC5A05-70C7-4A6A-BF8A-065A4E2C02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8C27-EFA5-4493-BD0F-5E89489D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7E98-1671-4CB0-B8A2-EBDB0E04BEA0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71FA-BD4B-4F16-AD7D-3871D777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3877-6019-4CA0-B805-4A3B2673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13A2-0382-46E8-A02E-31864A704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01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2B522-671D-44ED-814E-CA734AD6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7B1F-DF74-4465-852F-F1C110A78514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A946-27B9-4CDB-86A0-C498D09F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1C08-8E07-4655-9D31-8DCF5728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7C16-80BB-401C-8FF5-30F5E3FBE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2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4FA9-9471-4F39-B2A7-449339D8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F413-FBA2-4988-B8E8-DB716514656D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3C216-19AC-4FAE-82A1-36A901E7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A961D-0CA2-4A04-B557-E63984FB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E468-9830-43AA-90DE-7E3F67DA8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2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9FE1A8-8472-4252-8804-B1A270EB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B08E-7EEE-4EDB-8751-B9BDD0707BCC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D70EC7-9FBB-4210-816C-22C741C8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B6375D-2772-4372-A181-0AA5253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EBB7-6EB6-4E4E-B991-0CA1FA9B9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74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638267-D0B5-4F5C-9150-BDC89EB5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744C-ACFF-4BF4-8914-9133C81F5689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BFC23E-6176-40F3-9DAB-A2C190FE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D25765-3FEB-4470-BE4E-F91B2099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C0F2-A7D7-4572-BFC9-F12F3127E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3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CF932B-D511-4EC5-AB9F-85452DF0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6BB0-39CE-40A1-9AE4-7392A4A9D33A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723031-1D5B-4868-BC38-D8ED420E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208239-0CE0-49C7-A3E7-2C4D8BA5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DBC5-17D0-4CE6-8548-54BB8C57D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57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B89729-B312-4129-950F-93858A7F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58E4-E294-4BF4-87AC-510CF290424F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401227-426D-4344-8E85-C239464B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5C360D-1573-4E35-94F6-21780C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42EF-3F5C-4408-97A9-00A258DD1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24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8EE17-B61D-4EAD-8079-4B5CAB6C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F188-9458-48A9-8597-1661384B07BC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777C73-8F45-4B9F-883D-6F7AD209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501874-5E00-49C7-8C26-9C3969F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EDE1-AF8E-450A-B343-A9CEDEB58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284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A4D6E-23CE-4643-B468-FD9E643B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251B-618B-4447-9316-5BE8140991EA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98093-A779-4C5D-BE13-CE9BBF13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8BAC9-1A74-4C11-8114-CDBA8713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274E-2B59-4402-81F6-EDE62F5B2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48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D0AE0-DD39-425A-BE21-04B0F997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FA08-E0D4-4964-8DA5-3618B3651F13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A76FE-FE45-415B-AB2C-CD0590AB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B3FA0-24F6-4C8B-95C2-A3BB787F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AF1B-96B8-460A-BFBB-8D73A66B9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903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C9DDD-670B-4524-A253-15DF46B4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0210-F8E4-4759-B3FB-D2EDD9E272ED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55C1-F83B-4DFF-91BC-A34A8A4E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46529-FB7E-448E-B81C-BF9D5A56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9643-7F75-4517-A07F-1C67C202E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6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2B34E4-CFB3-4098-9C3A-5591561EC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E74B81-264F-4644-8929-23FA544F95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C4528-7AA6-46F4-AB03-DD93A42EC5E4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92EE20-C5EE-4705-A857-B345AD2B0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9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The Future of Quantum Supremacy Experiments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512838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sz="2900" dirty="0" err="1">
                <a:latin typeface="Calibri" panose="020F0502020204030204" pitchFamily="34" charset="0"/>
              </a:rPr>
              <a:t>OpenAI</a:t>
            </a:r>
            <a:r>
              <a:rPr lang="en-US" altLang="en-US" sz="29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Q2B, Santa Clara, CA, December 5, 2023</a:t>
            </a:r>
          </a:p>
        </p:txBody>
      </p:sp>
      <p:pic>
        <p:nvPicPr>
          <p:cNvPr id="3078" name="Picture 2">
            <a:extLst>
              <a:ext uri="{FF2B5EF4-FFF2-40B4-BE49-F238E27FC236}">
                <a16:creationId xmlns:a16="http://schemas.microsoft.com/office/drawing/2014/main" id="{1B4B050D-CED4-4C5B-ADE0-839B00A0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Summary</a:t>
            </a:r>
          </a:p>
        </p:txBody>
      </p:sp>
      <p:pic>
        <p:nvPicPr>
          <p:cNvPr id="19459" name="Picture 2" descr="enter image description here">
            <a:extLst>
              <a:ext uri="{FF2B5EF4-FFF2-40B4-BE49-F238E27FC236}">
                <a16:creationId xmlns:a16="http://schemas.microsoft.com/office/drawing/2014/main" id="{D435768B-7B7C-4E86-BAB8-EEBD23ED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11" y="2175738"/>
            <a:ext cx="34067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PDF] Forrelation: A Problem that Optimally Separates Quantum from Classical  Computing | Semantic Scholar">
            <a:extLst>
              <a:ext uri="{FF2B5EF4-FFF2-40B4-BE49-F238E27FC236}">
                <a16:creationId xmlns:a16="http://schemas.microsoft.com/office/drawing/2014/main" id="{DB820ED0-B60C-47AD-BB55-A532AC25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8" y="2688500"/>
            <a:ext cx="40576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81000" y="1090682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Exponential quantum speedups that are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easily verifiable classically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tend to be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“w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eird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“f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inely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tuned”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45D70987-989C-47FB-B53A-B160BF00098F}"/>
              </a:ext>
            </a:extLst>
          </p:cNvPr>
          <p:cNvSpPr txBox="1">
            <a:spLocks/>
          </p:cNvSpPr>
          <p:nvPr/>
        </p:nvSpPr>
        <p:spPr bwMode="auto">
          <a:xfrm>
            <a:off x="332145" y="4760623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we want to demonstrate one on a NISQ device, we need to make it as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“generic”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possible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FC59806-0C47-45B8-9EE3-91482D252953}"/>
              </a:ext>
            </a:extLst>
          </p:cNvPr>
          <p:cNvSpPr txBox="1">
            <a:spLocks/>
          </p:cNvSpPr>
          <p:nvPr/>
        </p:nvSpPr>
        <p:spPr bwMode="auto">
          <a:xfrm>
            <a:off x="320931" y="5880176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There’s always quantum simulation…!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4"/>
            <a:ext cx="8915400" cy="10779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Quantum Supremacy Experiments Now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BD1CAB-29E7-4FE1-B4F8-9B7D43F84C26}"/>
              </a:ext>
            </a:extLst>
          </p:cNvPr>
          <p:cNvCxnSpPr>
            <a:cxnSpLocks/>
          </p:cNvCxnSpPr>
          <p:nvPr/>
        </p:nvCxnSpPr>
        <p:spPr>
          <a:xfrm>
            <a:off x="4592638" y="1998662"/>
            <a:ext cx="0" cy="487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36">
            <a:extLst>
              <a:ext uri="{FF2B5EF4-FFF2-40B4-BE49-F238E27FC236}">
                <a16:creationId xmlns:a16="http://schemas.microsoft.com/office/drawing/2014/main" id="{E0B21967-0F9D-4E3F-AF30-42019DAE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323" y="1998662"/>
            <a:ext cx="43465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BosonSampling</a:t>
            </a:r>
            <a:b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(A.-Arkhipov 2011, ~100-photon experiments by USTC team 2020, Xanadu 2022)</a:t>
            </a:r>
          </a:p>
        </p:txBody>
      </p:sp>
      <p:sp>
        <p:nvSpPr>
          <p:cNvPr id="6149" name="Text Box 36">
            <a:extLst>
              <a:ext uri="{FF2B5EF4-FFF2-40B4-BE49-F238E27FC236}">
                <a16:creationId xmlns:a16="http://schemas.microsoft.com/office/drawing/2014/main" id="{08CBFF39-0465-4A3E-8417-DA5F569D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42" y="1962149"/>
            <a:ext cx="42910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Random Circuit Sampling</a:t>
            </a:r>
            <a:b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(53-qubit experiment by Google team 2019; another by USTC team 2020)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0" name="Picture 4" descr="0.5 Petabyte Simulation of a 45-Qubit Quantum Circuit – arXiv Vanity">
            <a:extLst>
              <a:ext uri="{FF2B5EF4-FFF2-40B4-BE49-F238E27FC236}">
                <a16:creationId xmlns:a16="http://schemas.microsoft.com/office/drawing/2014/main" id="{25F0BBE4-C8FF-4012-89BF-A4B99CBA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2" y="3174999"/>
            <a:ext cx="32242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>
            <a:extLst>
              <a:ext uri="{FF2B5EF4-FFF2-40B4-BE49-F238E27FC236}">
                <a16:creationId xmlns:a16="http://schemas.microsoft.com/office/drawing/2014/main" id="{FADBA51C-42C5-4756-9635-E0F95FD2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98" y="3486149"/>
            <a:ext cx="1828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Quantum advantage demonstrated using Gaussian boson sampling – Physics World">
            <a:extLst>
              <a:ext uri="{FF2B5EF4-FFF2-40B4-BE49-F238E27FC236}">
                <a16:creationId xmlns:a16="http://schemas.microsoft.com/office/drawing/2014/main" id="{826287E4-D4D7-4EDF-8901-B6097929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23" y="5113337"/>
            <a:ext cx="2795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>
            <a:extLst>
              <a:ext uri="{FF2B5EF4-FFF2-40B4-BE49-F238E27FC236}">
                <a16:creationId xmlns:a16="http://schemas.microsoft.com/office/drawing/2014/main" id="{1D7972D8-104A-4C56-B51F-C56A0497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36" y="3546474"/>
            <a:ext cx="16303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6" descr="Image result for google sycamore quantum">
            <a:extLst>
              <a:ext uri="{FF2B5EF4-FFF2-40B4-BE49-F238E27FC236}">
                <a16:creationId xmlns:a16="http://schemas.microsoft.com/office/drawing/2014/main" id="{41E69794-4EBF-42CA-8615-EF0E04EE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2" y="5173661"/>
            <a:ext cx="241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Image result for superconducting quantum dilution fridge">
            <a:extLst>
              <a:ext uri="{FF2B5EF4-FFF2-40B4-BE49-F238E27FC236}">
                <a16:creationId xmlns:a16="http://schemas.microsoft.com/office/drawing/2014/main" id="{2B51A369-1C62-4BC2-8258-CB431DC5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92" y="4781549"/>
            <a:ext cx="13398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B41C4EB-FF46-4CDD-9471-65103CFC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95070"/>
            <a:ext cx="8915400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What’s Wrong With the Current Supremacy Experiments?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3C35D21C-60D8-4453-8A88-38680936EBE7}"/>
              </a:ext>
            </a:extLst>
          </p:cNvPr>
          <p:cNvSpPr txBox="1">
            <a:spLocks/>
          </p:cNvSpPr>
          <p:nvPr/>
        </p:nvSpPr>
        <p:spPr bwMode="auto">
          <a:xfrm>
            <a:off x="381000" y="20510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Lack of error-correction prevents scaling: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Obvious.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3EFC724-3F82-4CFC-8900-8367A608607F}"/>
              </a:ext>
            </a:extLst>
          </p:cNvPr>
          <p:cNvSpPr txBox="1">
            <a:spLocks/>
          </p:cNvSpPr>
          <p:nvPr/>
        </p:nvSpPr>
        <p:spPr bwMode="auto">
          <a:xfrm>
            <a:off x="381000" y="2667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Spoofing attacks: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Pan-Chen-Zhang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Tensor network contraction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Gao-Kalinowski-Chou-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Lukin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-Barak-Choi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Gets 1/exp(depth) advantage on Linear Cross Entropy Benchmark (XEB)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DA64977-6005-41BA-B224-74E9191DCAEA}"/>
              </a:ext>
            </a:extLst>
          </p:cNvPr>
          <p:cNvSpPr txBox="1">
            <a:spLocks/>
          </p:cNvSpPr>
          <p:nvPr/>
        </p:nvSpPr>
        <p:spPr bwMode="auto">
          <a:xfrm>
            <a:off x="381000" y="52736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Most fundamental (in my view):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Exponential time needed for classical verification!!  (E.g. via Linear XEB)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91411B3-2F66-4CF6-88ED-6FC0ED50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04775"/>
            <a:ext cx="8763000" cy="8493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Guide to Big Quantum Speedups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285875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331913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048000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84CD-D245-49FB-81F3-8684837EE814}"/>
              </a:ext>
            </a:extLst>
          </p:cNvPr>
          <p:cNvSpPr txBox="1"/>
          <p:nvPr/>
        </p:nvSpPr>
        <p:spPr>
          <a:xfrm>
            <a:off x="368300" y="1998663"/>
            <a:ext cx="27955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NISQy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009BB-9BA1-4F77-B44B-E4CA97A83790}"/>
              </a:ext>
            </a:extLst>
          </p:cNvPr>
          <p:cNvSpPr txBox="1"/>
          <p:nvPr/>
        </p:nvSpPr>
        <p:spPr>
          <a:xfrm>
            <a:off x="5892800" y="1917700"/>
            <a:ext cx="201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9CA35-6AD4-458F-B1E9-F5E0AA06F84C}"/>
              </a:ext>
            </a:extLst>
          </p:cNvPr>
          <p:cNvSpPr txBox="1"/>
          <p:nvPr/>
        </p:nvSpPr>
        <p:spPr>
          <a:xfrm>
            <a:off x="1695450" y="5334000"/>
            <a:ext cx="57086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828B8-88B7-46C9-AE74-DFEB042680C9}"/>
              </a:ext>
            </a:extLst>
          </p:cNvPr>
          <p:cNvSpPr txBox="1"/>
          <p:nvPr/>
        </p:nvSpPr>
        <p:spPr>
          <a:xfrm>
            <a:off x="5792788" y="3789363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Mahadev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084E7-8DCE-4BBD-8898-FCF6C41FAC3B}"/>
              </a:ext>
            </a:extLst>
          </p:cNvPr>
          <p:cNvSpPr txBox="1"/>
          <p:nvPr/>
        </p:nvSpPr>
        <p:spPr>
          <a:xfrm>
            <a:off x="5568950" y="3335338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909-FC04-4190-9BAB-0504844D8153}"/>
              </a:ext>
            </a:extLst>
          </p:cNvPr>
          <p:cNvSpPr txBox="1"/>
          <p:nvPr/>
        </p:nvSpPr>
        <p:spPr>
          <a:xfrm>
            <a:off x="4914900" y="4586288"/>
            <a:ext cx="2800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721AD-EFEC-4A7A-993C-A7D62BA1BCE9}"/>
              </a:ext>
            </a:extLst>
          </p:cNvPr>
          <p:cNvSpPr txBox="1"/>
          <p:nvPr/>
        </p:nvSpPr>
        <p:spPr>
          <a:xfrm>
            <a:off x="3481388" y="1762125"/>
            <a:ext cx="183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QAOA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98DC3B-D0AA-4B9B-9953-E800BDBAD3DB}"/>
              </a:ext>
            </a:extLst>
          </p:cNvPr>
          <p:cNvSpPr txBox="1"/>
          <p:nvPr/>
        </p:nvSpPr>
        <p:spPr>
          <a:xfrm>
            <a:off x="2847975" y="2154238"/>
            <a:ext cx="3101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machine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64D2B-6627-45FE-87CC-EAE57E7FC0F9}"/>
              </a:ext>
            </a:extLst>
          </p:cNvPr>
          <p:cNvSpPr txBox="1"/>
          <p:nvPr/>
        </p:nvSpPr>
        <p:spPr>
          <a:xfrm>
            <a:off x="538163" y="3968750"/>
            <a:ext cx="2554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79CD8-5C60-487B-8EE7-07A5FBC179E2}"/>
              </a:ext>
            </a:extLst>
          </p:cNvPr>
          <p:cNvSpPr txBox="1"/>
          <p:nvPr/>
        </p:nvSpPr>
        <p:spPr>
          <a:xfrm>
            <a:off x="5208588" y="4217988"/>
            <a:ext cx="3101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Yamakawa-Zhandry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309F6-992F-4A7B-9B9F-2439B6B1A1E1}"/>
              </a:ext>
            </a:extLst>
          </p:cNvPr>
          <p:cNvSpPr txBox="1"/>
          <p:nvPr/>
        </p:nvSpPr>
        <p:spPr>
          <a:xfrm>
            <a:off x="1036638" y="4421188"/>
            <a:ext cx="255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F82D39-D219-4699-9AC6-A4CC1C7DB8B6}"/>
              </a:ext>
            </a:extLst>
          </p:cNvPr>
          <p:cNvSpPr txBox="1"/>
          <p:nvPr/>
        </p:nvSpPr>
        <p:spPr>
          <a:xfrm>
            <a:off x="2667000" y="3471863"/>
            <a:ext cx="3276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A4EC1EE-557C-4FED-BE52-027C82F7DCB8}"/>
              </a:ext>
            </a:extLst>
          </p:cNvPr>
          <p:cNvSpPr/>
          <p:nvPr/>
        </p:nvSpPr>
        <p:spPr>
          <a:xfrm rot="19570855">
            <a:off x="2960688" y="3838575"/>
            <a:ext cx="733425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01BD356-0D99-4CD0-81C9-A4835EC231B2}"/>
              </a:ext>
            </a:extLst>
          </p:cNvPr>
          <p:cNvSpPr/>
          <p:nvPr/>
        </p:nvSpPr>
        <p:spPr>
          <a:xfrm rot="12166113">
            <a:off x="5105400" y="3617913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E0D959D-A095-4ABC-881B-12B69C02C478}"/>
              </a:ext>
            </a:extLst>
          </p:cNvPr>
          <p:cNvSpPr/>
          <p:nvPr/>
        </p:nvSpPr>
        <p:spPr>
          <a:xfrm rot="5400000">
            <a:off x="4007644" y="2964656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49CAAD3-6388-479A-B5C5-81A08073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98425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Open Question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3739C2E-E6CE-4C29-BFDB-579FD0825CFF}"/>
              </a:ext>
            </a:extLst>
          </p:cNvPr>
          <p:cNvSpPr txBox="1">
            <a:spLocks/>
          </p:cNvSpPr>
          <p:nvPr/>
        </p:nvSpPr>
        <p:spPr bwMode="auto">
          <a:xfrm>
            <a:off x="412750" y="2971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What does a uniformly random peaked circuit with (say) n qubits and m=n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gates look like?  Just a bunch of gates and then their inverses?  Pseudorandom?</a:t>
            </a:r>
          </a:p>
        </p:txBody>
      </p:sp>
      <p:sp>
        <p:nvSpPr>
          <p:cNvPr id="12292" name="Subtitle 4">
            <a:extLst>
              <a:ext uri="{FF2B5EF4-FFF2-40B4-BE49-F238E27FC236}">
                <a16:creationId xmlns:a16="http://schemas.microsoft.com/office/drawing/2014/main" id="{F36A5670-05A2-4996-9E23-AB41108B46C6}"/>
              </a:ext>
            </a:extLst>
          </p:cNvPr>
          <p:cNvSpPr txBox="1">
            <a:spLocks/>
          </p:cNvSpPr>
          <p:nvPr/>
        </p:nvSpPr>
        <p:spPr bwMode="auto">
          <a:xfrm>
            <a:off x="382588" y="990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Call a quantum circuit C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“peaked”</a:t>
            </a:r>
            <a:r>
              <a:rPr lang="en-US" altLang="en-US" sz="2800" dirty="0">
                <a:cs typeface="Calibri" panose="020F0502020204030204" pitchFamily="34" charset="0"/>
              </a:rPr>
              <a:t> if |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x|C|0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cs typeface="Calibri" panose="020F0502020204030204" pitchFamily="34" charset="0"/>
              </a:rPr>
              <a:t>|</a:t>
            </a:r>
            <a:r>
              <a:rPr lang="en-US" altLang="en-US" sz="2800" baseline="30000" dirty="0"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0.1 for some basis state |x.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(More generally: if C|0</a:t>
            </a:r>
            <a:r>
              <a:rPr lang="en-US" altLang="en-US" sz="2800" baseline="300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 has any nonrandom 	features easy to notice on measurement)</a:t>
            </a:r>
          </a:p>
        </p:txBody>
      </p:sp>
      <p:pic>
        <p:nvPicPr>
          <p:cNvPr id="23559" name="Picture 2" descr="Anticoncentration theorems for schemes showing a quantum speedup – Quantum">
            <a:extLst>
              <a:ext uri="{FF2B5EF4-FFF2-40B4-BE49-F238E27FC236}">
                <a16:creationId xmlns:a16="http://schemas.microsoft.com/office/drawing/2014/main" id="{161E30ED-1011-4E4E-8486-0251044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92625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BC39EB-D014-47D2-90A6-DBE5045894F9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672013"/>
            <a:ext cx="3268663" cy="1614487"/>
            <a:chOff x="330200" y="3086100"/>
            <a:chExt cx="3268663" cy="16144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043949-D353-4D60-9FD2-62967DD0733A}"/>
                </a:ext>
              </a:extLst>
            </p:cNvPr>
            <p:cNvCxnSpPr/>
            <p:nvPr/>
          </p:nvCxnSpPr>
          <p:spPr bwMode="auto">
            <a:xfrm>
              <a:off x="912813" y="3914776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3D6488-D5CB-4CBF-87AC-2A8109169F05}"/>
                </a:ext>
              </a:extLst>
            </p:cNvPr>
            <p:cNvCxnSpPr/>
            <p:nvPr/>
          </p:nvCxnSpPr>
          <p:spPr bwMode="auto">
            <a:xfrm>
              <a:off x="912813" y="4411663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268A09-6B99-4955-AD7B-639D2424D7A0}"/>
                </a:ext>
              </a:extLst>
            </p:cNvPr>
            <p:cNvCxnSpPr/>
            <p:nvPr/>
          </p:nvCxnSpPr>
          <p:spPr bwMode="auto">
            <a:xfrm>
              <a:off x="912813" y="3417887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AAF2E7-0598-48E1-8967-9AEDAF7FC571}"/>
                </a:ext>
              </a:extLst>
            </p:cNvPr>
            <p:cNvSpPr/>
            <p:nvPr/>
          </p:nvSpPr>
          <p:spPr bwMode="auto">
            <a:xfrm>
              <a:off x="1327150" y="3224212"/>
              <a:ext cx="558800" cy="13811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301" name="Group 49">
              <a:extLst>
                <a:ext uri="{FF2B5EF4-FFF2-40B4-BE49-F238E27FC236}">
                  <a16:creationId xmlns:a16="http://schemas.microsoft.com/office/drawing/2014/main" id="{8A4180ED-C65B-4998-A6D3-61383098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086100"/>
              <a:ext cx="422275" cy="620713"/>
              <a:chOff x="6209270" y="1075768"/>
              <a:chExt cx="584538" cy="856433"/>
            </a:xfrm>
          </p:grpSpPr>
          <p:sp>
            <p:nvSpPr>
              <p:cNvPr id="31" name="Chord 30">
                <a:extLst>
                  <a:ext uri="{FF2B5EF4-FFF2-40B4-BE49-F238E27FC236}">
                    <a16:creationId xmlns:a16="http://schemas.microsoft.com/office/drawing/2014/main" id="{885AECD6-E917-42C5-B41A-CC4AE7A4BC1F}"/>
                  </a:ext>
                </a:extLst>
              </p:cNvPr>
              <p:cNvSpPr/>
              <p:nvPr/>
            </p:nvSpPr>
            <p:spPr>
              <a:xfrm rot="7220675">
                <a:off x="6198174" y="1336566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D55CDB5-EF03-4553-A736-F5FF67C7B132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rot="5400000" flipH="1" flipV="1">
                <a:off x="6270688" y="1304422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2" name="Group 50">
              <a:extLst>
                <a:ext uri="{FF2B5EF4-FFF2-40B4-BE49-F238E27FC236}">
                  <a16:creationId xmlns:a16="http://schemas.microsoft.com/office/drawing/2014/main" id="{C235D774-864B-4AC1-8421-4A204A1AA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582988"/>
              <a:ext cx="422275" cy="620712"/>
              <a:chOff x="6209270" y="1075768"/>
              <a:chExt cx="584538" cy="856433"/>
            </a:xfrm>
          </p:grpSpPr>
          <p:sp>
            <p:nvSpPr>
              <p:cNvPr id="29" name="Chord 28">
                <a:extLst>
                  <a:ext uri="{FF2B5EF4-FFF2-40B4-BE49-F238E27FC236}">
                    <a16:creationId xmlns:a16="http://schemas.microsoft.com/office/drawing/2014/main" id="{C6D313FF-8C7E-47CB-B368-CDEF6C701F14}"/>
                  </a:ext>
                </a:extLst>
              </p:cNvPr>
              <p:cNvSpPr/>
              <p:nvPr/>
            </p:nvSpPr>
            <p:spPr>
              <a:xfrm rot="7220675">
                <a:off x="6198173" y="1336565"/>
                <a:ext cx="606732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3DC947B-78A1-4175-A310-859EB6083DA4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 rot="5400000" flipH="1" flipV="1">
                <a:off x="6270687" y="1304421"/>
                <a:ext cx="604541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3" name="Group 53">
              <a:extLst>
                <a:ext uri="{FF2B5EF4-FFF2-40B4-BE49-F238E27FC236}">
                  <a16:creationId xmlns:a16="http://schemas.microsoft.com/office/drawing/2014/main" id="{BD712E96-14CB-46E6-955B-D9E8616E7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4079875"/>
              <a:ext cx="422275" cy="620713"/>
              <a:chOff x="6209270" y="1075768"/>
              <a:chExt cx="584538" cy="856433"/>
            </a:xfrm>
          </p:grpSpPr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32C2EDA5-0562-416A-9DBA-3FFB6320DD76}"/>
                  </a:ext>
                </a:extLst>
              </p:cNvPr>
              <p:cNvSpPr/>
              <p:nvPr/>
            </p:nvSpPr>
            <p:spPr>
              <a:xfrm rot="7220675">
                <a:off x="6198174" y="1336567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8489C6C-29CD-4427-AC8D-A4B2064DE0B4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 rot="5400000" flipH="1" flipV="1">
                <a:off x="6270688" y="1304423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4" name="Text Box 3">
              <a:extLst>
                <a:ext uri="{FF2B5EF4-FFF2-40B4-BE49-F238E27FC236}">
                  <a16:creationId xmlns:a16="http://schemas.microsoft.com/office/drawing/2014/main" id="{E2DFDF69-4367-4356-AB35-14495E60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25" y="3702050"/>
              <a:ext cx="4556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</a:p>
          </p:txBody>
        </p:sp>
        <p:sp>
          <p:nvSpPr>
            <p:cNvPr id="12305" name="Text Box 3">
              <a:extLst>
                <a:ext uri="{FF2B5EF4-FFF2-40B4-BE49-F238E27FC236}">
                  <a16:creationId xmlns:a16="http://schemas.microsoft.com/office/drawing/2014/main" id="{A6B35E6B-C396-48E9-B16F-744DC6132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197225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6" name="Text Box 3">
              <a:extLst>
                <a:ext uri="{FF2B5EF4-FFF2-40B4-BE49-F238E27FC236}">
                  <a16:creationId xmlns:a16="http://schemas.microsoft.com/office/drawing/2014/main" id="{462081E8-CF98-457F-9C8F-09629AC26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676650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7" name="Text Box 3">
              <a:extLst>
                <a:ext uri="{FF2B5EF4-FFF2-40B4-BE49-F238E27FC236}">
                  <a16:creationId xmlns:a16="http://schemas.microsoft.com/office/drawing/2014/main" id="{BB654C0D-2072-4227-9F7F-B45EB26A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191000"/>
              <a:ext cx="693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D497CC-E34B-4B53-9FF9-D8DC464D320B}"/>
                </a:ext>
              </a:extLst>
            </p:cNvPr>
            <p:cNvSpPr/>
            <p:nvPr/>
          </p:nvSpPr>
          <p:spPr bwMode="auto">
            <a:xfrm>
              <a:off x="2278063" y="3217862"/>
              <a:ext cx="558800" cy="13795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9" name="Text Box 3">
              <a:extLst>
                <a:ext uri="{FF2B5EF4-FFF2-40B4-BE49-F238E27FC236}">
                  <a16:creationId xmlns:a16="http://schemas.microsoft.com/office/drawing/2014/main" id="{573909A2-A8FF-4BF4-9E82-28D18C816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3695700"/>
              <a:ext cx="7540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  <a:r>
                <a:rPr lang="en-US" altLang="en-US" sz="2800" b="1" baseline="30000"/>
                <a:t>-1</a:t>
              </a:r>
            </a:p>
          </p:txBody>
        </p:sp>
      </p:grpSp>
      <p:sp>
        <p:nvSpPr>
          <p:cNvPr id="23573" name="Subtitle 4">
            <a:extLst>
              <a:ext uri="{FF2B5EF4-FFF2-40B4-BE49-F238E27FC236}">
                <a16:creationId xmlns:a16="http://schemas.microsoft.com/office/drawing/2014/main" id="{FD12636E-9C1C-4A5E-88B7-AAD57ADAAC36}"/>
              </a:ext>
            </a:extLst>
          </p:cNvPr>
          <p:cNvSpPr txBox="1">
            <a:spLocks/>
          </p:cNvSpPr>
          <p:nvPr/>
        </p:nvSpPr>
        <p:spPr bwMode="auto">
          <a:xfrm>
            <a:off x="4237038" y="51308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  <a:sym typeface="Symbol" panose="05050102010706020507" pitchFamily="18" charset="2"/>
              </a:rPr>
              <a:t>vs.</a:t>
            </a:r>
          </a:p>
        </p:txBody>
      </p:sp>
      <p:sp>
        <p:nvSpPr>
          <p:cNvPr id="23574" name="Subtitle 4">
            <a:extLst>
              <a:ext uri="{FF2B5EF4-FFF2-40B4-BE49-F238E27FC236}">
                <a16:creationId xmlns:a16="http://schemas.microsoft.com/office/drawing/2014/main" id="{A0ED52D3-6A1E-405A-A28D-1EF03DD0FA1E}"/>
              </a:ext>
            </a:extLst>
          </p:cNvPr>
          <p:cNvSpPr txBox="1">
            <a:spLocks/>
          </p:cNvSpPr>
          <p:nvPr/>
        </p:nvSpPr>
        <p:spPr bwMode="auto">
          <a:xfrm>
            <a:off x="5870575" y="5895975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cs typeface="Calibri" panose="020F0502020204030204" pitchFamily="34" charset="0"/>
                <a:sym typeface="Symbol" panose="05050102010706020507" pitchFamily="18" charset="2"/>
              </a:rPr>
              <a:t>(obfuscated)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73" grpId="0"/>
      <p:bldP spid="235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667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Questions</a:t>
            </a:r>
          </a:p>
        </p:txBody>
      </p:sp>
      <p:sp>
        <p:nvSpPr>
          <p:cNvPr id="23556" name="Subtitle 4">
            <a:extLst>
              <a:ext uri="{FF2B5EF4-FFF2-40B4-BE49-F238E27FC236}">
                <a16:creationId xmlns:a16="http://schemas.microsoft.com/office/drawing/2014/main" id="{1623CC50-204A-43EB-99DD-6BBC93F23C08}"/>
              </a:ext>
            </a:extLst>
          </p:cNvPr>
          <p:cNvSpPr txBox="1">
            <a:spLocks/>
          </p:cNvSpPr>
          <p:nvPr/>
        </p:nvSpPr>
        <p:spPr bwMode="auto">
          <a:xfrm>
            <a:off x="338138" y="1371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Given an n-qubit, m-gate random quantum circuit,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how many more gates</a:t>
            </a:r>
            <a:r>
              <a:rPr lang="en-US" altLang="en-US" sz="2800" dirty="0">
                <a:cs typeface="Calibri" panose="020F0502020204030204" pitchFamily="34" charset="0"/>
              </a:rPr>
              <a:t> must we add to get a peaked circuit?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Even an upper bound of e.g., m/2 would be exceedingly interesting for quantum advantage experiments!</a:t>
            </a:r>
          </a:p>
        </p:txBody>
      </p:sp>
      <p:sp>
        <p:nvSpPr>
          <p:cNvPr id="23557" name="Subtitle 4">
            <a:extLst>
              <a:ext uri="{FF2B5EF4-FFF2-40B4-BE49-F238E27FC236}">
                <a16:creationId xmlns:a16="http://schemas.microsoft.com/office/drawing/2014/main" id="{E5BB9F70-8E0E-4CC8-8C57-57A79B79E135}"/>
              </a:ext>
            </a:extLst>
          </p:cNvPr>
          <p:cNvSpPr txBox="1">
            <a:spLocks/>
          </p:cNvSpPr>
          <p:nvPr/>
        </p:nvSpPr>
        <p:spPr bwMode="auto">
          <a:xfrm>
            <a:off x="338138" y="4724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How hard is it to sample a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random peaked circuit</a:t>
            </a:r>
            <a:r>
              <a:rPr lang="en-US" altLang="en-US" sz="2800" dirty="0">
                <a:cs typeface="Calibri" panose="020F0502020204030204" pitchFamily="34" charset="0"/>
              </a:rPr>
              <a:t>?  What about a peaked circuit that’s hard to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distinguish</a:t>
            </a:r>
            <a:r>
              <a:rPr lang="en-US" altLang="en-US" sz="2800" dirty="0">
                <a:cs typeface="Calibri" panose="020F0502020204030204" pitchFamily="34" charset="0"/>
              </a:rPr>
              <a:t> from random?</a:t>
            </a:r>
            <a:endParaRPr lang="en-US" altLang="en-US" sz="2800" dirty="0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" name="Subtitle 4">
            <a:extLst>
              <a:ext uri="{FF2B5EF4-FFF2-40B4-BE49-F238E27FC236}">
                <a16:creationId xmlns:a16="http://schemas.microsoft.com/office/drawing/2014/main" id="{BFB19589-8F7F-47E8-8489-77DAADAB4286}"/>
              </a:ext>
            </a:extLst>
          </p:cNvPr>
          <p:cNvSpPr txBox="1">
            <a:spLocks/>
          </p:cNvSpPr>
          <p:nvPr/>
        </p:nvSpPr>
        <p:spPr bwMode="auto">
          <a:xfrm>
            <a:off x="338138" y="3657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What fraction of quantum circuits are peaked?</a:t>
            </a:r>
            <a:endParaRPr lang="en-US" altLang="en-US" sz="2800" dirty="0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286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Data on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Peakedness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 and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Yuxuan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41298-D71D-472C-B626-D23BC268B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2" b="-4802"/>
          <a:stretch/>
        </p:blipFill>
        <p:spPr>
          <a:xfrm>
            <a:off x="609600" y="1488115"/>
            <a:ext cx="7467600" cy="53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729C333-E9E1-476C-8370-B6E0F057E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03213"/>
            <a:ext cx="8467725" cy="91757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Hardness of Simplification</a:t>
            </a:r>
          </a:p>
        </p:txBody>
      </p:sp>
      <p:sp>
        <p:nvSpPr>
          <p:cNvPr id="22531" name="Subtitle 4">
            <a:extLst>
              <a:ext uri="{FF2B5EF4-FFF2-40B4-BE49-F238E27FC236}">
                <a16:creationId xmlns:a16="http://schemas.microsoft.com/office/drawing/2014/main" id="{13CD3ECD-7C7F-4425-91A5-53DB344978EC}"/>
              </a:ext>
            </a:extLst>
          </p:cNvPr>
          <p:cNvSpPr txBox="1">
            <a:spLocks/>
          </p:cNvSpPr>
          <p:nvPr/>
        </p:nvSpPr>
        <p:spPr bwMode="auto">
          <a:xfrm>
            <a:off x="314325" y="11906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Clément, Heurtel, Mansfield, Perdrix, Valiron, June 2022: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Complete equational theory for quantum circuits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AA5F482-D682-40D4-B97D-B39F3117972F}"/>
              </a:ext>
            </a:extLst>
          </p:cNvPr>
          <p:cNvSpPr txBox="1">
            <a:spLocks/>
          </p:cNvSpPr>
          <p:nvPr/>
        </p:nvSpPr>
        <p:spPr bwMode="auto">
          <a:xfrm>
            <a:off x="304800" y="3810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More questions relevant to quantum advantage: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 there poly-size quantum circuits that implement the identity, but take exponentially many rewrites to simplify to the identity (or to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classical circuit)?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Where one does/doesn’t have to pass through intermediate circuits of exponential size?</a:t>
            </a:r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6C399FF7-6C76-4584-8275-8FA6A110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54250"/>
            <a:ext cx="6724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id="{AD080B90-86C2-4BEE-9C3A-9760028009C9}"/>
              </a:ext>
            </a:extLst>
          </p:cNvPr>
          <p:cNvSpPr txBox="1">
            <a:spLocks/>
          </p:cNvSpPr>
          <p:nvPr/>
        </p:nvSpPr>
        <p:spPr bwMode="auto">
          <a:xfrm>
            <a:off x="533400" y="3154363"/>
            <a:ext cx="846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Solved a longstanding problem!  (Previously: ZX-calculus)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EE9FC0B-E065-43B5-9B8C-6FD0A3BF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5" y="304800"/>
            <a:ext cx="868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“Quantum Information Supremacy”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Aaronson-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Buhrman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Kretschmer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2023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1676400"/>
            <a:ext cx="848836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new type of quantum supremacy experiment, which wouldn’t depend on any unproved complexity assumptions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Goal: 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Experimentally check that, if Nature is “secretly maintaining a classical description” for an n-qubit entangled state |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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even a probabilistic one,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that description must contain &gt;&gt;n classical bits to account for the outcomes of all possible measurements on |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</a:t>
            </a:r>
            <a:endParaRPr kumimoji="0" lang="en-US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if n=20, check that &gt;100 classical bits are needed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How?  By using exponential separations between quantum randomized</a:t>
            </a:r>
            <a:r>
              <a:rPr kumimoji="0" lang="en-US" altLang="en-US" sz="2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7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one-way communication complexity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153099</TotalTime>
  <Words>585</Words>
  <Application>Microsoft Office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Default Design</vt:lpstr>
      <vt:lpstr>Office Theme</vt:lpstr>
      <vt:lpstr>1_Office Theme</vt:lpstr>
      <vt:lpstr>The Future of Quantum Supremacy Experiments</vt:lpstr>
      <vt:lpstr>Quantum Supremacy Experiments Now</vt:lpstr>
      <vt:lpstr>What’s Wrong With the Current Supremacy Experiments?</vt:lpstr>
      <vt:lpstr>Field Guide to Big Quantum Speedups</vt:lpstr>
      <vt:lpstr>New Open Question</vt:lpstr>
      <vt:lpstr>More Questions</vt:lpstr>
      <vt:lpstr>Preliminary Data on Peakedness (SA and Yuxuan Zhang)</vt:lpstr>
      <vt:lpstr>Hardness of Simplification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200</cp:revision>
  <dcterms:created xsi:type="dcterms:W3CDTF">2006-04-29T20:46:23Z</dcterms:created>
  <dcterms:modified xsi:type="dcterms:W3CDTF">2023-12-04T07:44:55Z</dcterms:modified>
</cp:coreProperties>
</file>